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  <p:sldMasterId id="2147483684" r:id="rId5"/>
    <p:sldMasterId id="2147483702" r:id="rId6"/>
    <p:sldMasterId id="2147483704" r:id="rId7"/>
    <p:sldMasterId id="2147483721" r:id="rId8"/>
  </p:sldMasterIdLst>
  <p:notesMasterIdLst>
    <p:notesMasterId r:id="rId14"/>
  </p:notesMasterIdLst>
  <p:sldIdLst>
    <p:sldId id="1629" r:id="rId9"/>
    <p:sldId id="1630" r:id="rId10"/>
    <p:sldId id="1634" r:id="rId11"/>
    <p:sldId id="1635" r:id="rId12"/>
    <p:sldId id="163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1943"/>
    <a:srgbClr val="009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4082" autoAdjust="0"/>
  </p:normalViewPr>
  <p:slideViewPr>
    <p:cSldViewPr snapToGrid="0">
      <p:cViewPr varScale="1">
        <p:scale>
          <a:sx n="120" d="100"/>
          <a:sy n="120" d="100"/>
        </p:scale>
        <p:origin x="1728" y="184"/>
      </p:cViewPr>
      <p:guideLst/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616D6-3EF1-4C75-AC2A-9A0BF4A60977}" type="datetimeFigureOut">
              <a:rPr lang="en-US" smtClean="0"/>
              <a:t>4/8/22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7AFE0-C3BB-4BF7-A311-B60AE9D8AD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90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7AFE0-C3BB-4BF7-A311-B60AE9D8AD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1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7AFE0-C3BB-4BF7-A311-B60AE9D8AD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92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7AFE0-C3BB-4BF7-A311-B60AE9D8AD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1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58AE-A720-48AB-93B8-31476CF92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CB981-5458-4B75-8B69-B313BC098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C793-45B6-4728-B269-56CE5A43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8BD25-E42F-4B64-8134-BA668C1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CD1D-DFB7-4133-B76D-3AF39A66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5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5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41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21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33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4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8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37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81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05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42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39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7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425B-4570-4D9C-AA99-93E2A5BC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C8AC0-8557-4220-8B05-0BA020729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CB13B-327E-4BA8-A74A-B0ADD23E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B409-5496-4DE2-B8C5-3E6230686AF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41BDE-6854-4BDD-B831-B807C5EB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A84B-262B-4C68-9837-63F1A20B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83FAD-68CC-40C1-B47D-15A472C5CF0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069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58AE-A720-48AB-93B8-31476CF92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CB981-5458-4B75-8B69-B313BC098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C793-45B6-4728-B269-56CE5A43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8BD25-E42F-4B64-8134-BA668C1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CD1D-DFB7-4133-B76D-3AF39A66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61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425B-4570-4D9C-AA99-93E2A5BC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C8AC0-8557-4220-8B05-0BA020729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CB13B-327E-4BA8-A74A-B0ADD23E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B409-5496-4DE2-B8C5-3E6230686AF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41BDE-6854-4BDD-B831-B807C5EB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A84B-262B-4C68-9837-63F1A20B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83FAD-68CC-40C1-B47D-15A472C5CF0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179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58AE-A720-48AB-93B8-31476CF92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CB981-5458-4B75-8B69-B313BC098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C793-45B6-4728-B269-56CE5A43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8BD25-E42F-4B64-8134-BA668C1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CD1D-DFB7-4133-B76D-3AF39A66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1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425B-4570-4D9C-AA99-93E2A5BC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C8AC0-8557-4220-8B05-0BA020729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CB13B-327E-4BA8-A74A-B0ADD23E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B409-5496-4DE2-B8C5-3E6230686AF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41BDE-6854-4BDD-B831-B807C5EB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A84B-262B-4C68-9837-63F1A20B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83FAD-68CC-40C1-B47D-15A472C5CF0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668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565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B409-5496-4DE2-B8C5-3E6230686AF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83FAD-68CC-40C1-B47D-15A472C5CF0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0277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23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737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0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4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250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520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3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00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8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3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8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2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2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5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41D58-4C08-436F-8355-8243B8E9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5523E-1712-4900-8642-5729EB0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54D6-4D5D-44CA-A307-535637BEB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88C2-4915-4274-8C23-366007ED1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FEEAE-BD55-4E24-909C-483CA71D6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6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70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03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41D58-4C08-436F-8355-8243B8E9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5523E-1712-4900-8642-5729EB0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54D6-4D5D-44CA-A307-535637BEB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88C2-4915-4274-8C23-366007ED1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FEEAE-BD55-4E24-909C-483CA71D6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4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41D58-4C08-436F-8355-8243B8E9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5523E-1712-4900-8642-5729EB0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54D6-4D5D-44CA-A307-535637BEB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88C2-4915-4274-8C23-366007ED1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FEEAE-BD55-4E24-909C-483CA71D6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2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3FCD0-C7BD-4FAD-B8AB-E45A900442D6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29CA4-CE69-45C3-960F-EE7474D8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2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776BB-604C-4748-9D85-FA3B2AB6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3279"/>
            <a:ext cx="7886700" cy="1325563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sz="36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ACS Six Categories of Disability</a:t>
            </a:r>
            <a:endParaRPr lang="en-US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EAD5F-85F1-49FD-95FE-7D03815FF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4475"/>
            <a:ext cx="7886700" cy="4168775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Visual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 say they are blind or have serious difficulty seeing even when wearing glasses</a:t>
            </a:r>
          </a:p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Hearing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 say they are deaf or have serious difficulty hearing</a:t>
            </a:r>
          </a:p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Ambulatory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 say they have serious difficulty walking or climbing stairs</a:t>
            </a:r>
          </a:p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Cognitive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who, because of a physical or mental condition, have serious difficulty concentrating, remembering, or making decisions</a:t>
            </a:r>
          </a:p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Self-care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 have difficulty dressing or bathing on their own</a:t>
            </a:r>
          </a:p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Independent living disability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people who, because of a physical or mental emotional condition, have difficulty doing errands alone such as visiting a doctor's office or shopping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9E8-9B56-4474-A114-0EA60E11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077585"/>
            <a:ext cx="20574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BE83FAD-68CC-40C1-B47D-15A472C5CF0C}" type="slidenum">
              <a:rPr kumimoji="0" lang="en-US" altLang="en-US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6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776BB-604C-4748-9D85-FA3B2AB6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545676"/>
            <a:ext cx="7393787" cy="1325562"/>
          </a:xfrm>
        </p:spPr>
        <p:txBody>
          <a:bodyPr>
            <a:normAutofit/>
          </a:bodyPr>
          <a:lstStyle/>
          <a:p>
            <a:r>
              <a:rPr lang="en-US" sz="24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Employment Rates of Non-Institutionalized People with and without Significant Disabilities, ages 21-64 (2018)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22793" y="0"/>
            <a:ext cx="3429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C6A6103-063B-44FE-A41E-6FFCD8C95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055353"/>
              </p:ext>
            </p:extLst>
          </p:nvPr>
        </p:nvGraphicFramePr>
        <p:xfrm>
          <a:off x="946547" y="2505340"/>
          <a:ext cx="7393645" cy="3216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5753">
                  <a:extLst>
                    <a:ext uri="{9D8B030D-6E8A-4147-A177-3AD203B41FA5}">
                      <a16:colId xmlns:a16="http://schemas.microsoft.com/office/drawing/2014/main" val="1842503285"/>
                    </a:ext>
                  </a:extLst>
                </a:gridCol>
                <a:gridCol w="1100276">
                  <a:extLst>
                    <a:ext uri="{9D8B030D-6E8A-4147-A177-3AD203B41FA5}">
                      <a16:colId xmlns:a16="http://schemas.microsoft.com/office/drawing/2014/main" val="3774392585"/>
                    </a:ext>
                  </a:extLst>
                </a:gridCol>
                <a:gridCol w="1052416">
                  <a:extLst>
                    <a:ext uri="{9D8B030D-6E8A-4147-A177-3AD203B41FA5}">
                      <a16:colId xmlns:a16="http://schemas.microsoft.com/office/drawing/2014/main" val="4099048726"/>
                    </a:ext>
                  </a:extLst>
                </a:gridCol>
                <a:gridCol w="1052416">
                  <a:extLst>
                    <a:ext uri="{9D8B030D-6E8A-4147-A177-3AD203B41FA5}">
                      <a16:colId xmlns:a16="http://schemas.microsoft.com/office/drawing/2014/main" val="1333491393"/>
                    </a:ext>
                  </a:extLst>
                </a:gridCol>
                <a:gridCol w="1052416">
                  <a:extLst>
                    <a:ext uri="{9D8B030D-6E8A-4147-A177-3AD203B41FA5}">
                      <a16:colId xmlns:a16="http://schemas.microsoft.com/office/drawing/2014/main" val="1554119544"/>
                    </a:ext>
                  </a:extLst>
                </a:gridCol>
                <a:gridCol w="1052416">
                  <a:extLst>
                    <a:ext uri="{9D8B030D-6E8A-4147-A177-3AD203B41FA5}">
                      <a16:colId xmlns:a16="http://schemas.microsoft.com/office/drawing/2014/main" val="1735980569"/>
                    </a:ext>
                  </a:extLst>
                </a:gridCol>
                <a:gridCol w="1007952">
                  <a:extLst>
                    <a:ext uri="{9D8B030D-6E8A-4147-A177-3AD203B41FA5}">
                      <a16:colId xmlns:a16="http://schemas.microsoft.com/office/drawing/2014/main" val="2225923683"/>
                    </a:ext>
                  </a:extLst>
                </a:gridCol>
              </a:tblGrid>
              <a:tr h="1525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Population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Base Population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% employed, including part time/ part year workers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Number employed, including part time/ part year workers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>
                          <a:effectLst/>
                        </a:rPr>
                        <a:t>% employed, full time/ full year workers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lang="en-US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Number employed, full time/ full year workers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Number not employed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extLst>
                  <a:ext uri="{0D108BD9-81ED-4DB2-BD59-A6C34878D82A}">
                    <a16:rowId xmlns:a16="http://schemas.microsoft.com/office/drawing/2014/main" val="2654998404"/>
                  </a:ext>
                </a:extLst>
              </a:tr>
              <a:tr h="7295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People without disabilities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166 million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</a:rPr>
                        <a:t>80%</a:t>
                      </a:r>
                      <a:endParaRPr lang="en-US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133 million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</a:rPr>
                        <a:t>61%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102 million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33 million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extLst>
                  <a:ext uri="{0D108BD9-81ED-4DB2-BD59-A6C34878D82A}">
                    <a16:rowId xmlns:a16="http://schemas.microsoft.com/office/drawing/2014/main" val="2621365458"/>
                  </a:ext>
                </a:extLst>
              </a:tr>
              <a:tr h="9623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People with significant disabilities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19 million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</a:rPr>
                        <a:t>38%</a:t>
                      </a:r>
                      <a:endParaRPr lang="en-US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</a:rPr>
                        <a:t>7.3 million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</a:rPr>
                        <a:t>24%</a:t>
                      </a:r>
                      <a:endParaRPr lang="en-US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4.7</a:t>
                      </a:r>
                      <a:r>
                        <a:rPr lang="en-US" sz="1500" baseline="0" dirty="0">
                          <a:effectLst/>
                        </a:rPr>
                        <a:t> million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</a:rPr>
                        <a:t>12 million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07" marR="58207" marT="0" marB="0" anchor="ctr"/>
                </a:tc>
                <a:extLst>
                  <a:ext uri="{0D108BD9-81ED-4DB2-BD59-A6C34878D82A}">
                    <a16:rowId xmlns:a16="http://schemas.microsoft.com/office/drawing/2014/main" val="420438622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16A40-7BA6-451F-8648-78AB9D82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0" y="6107563"/>
            <a:ext cx="7619238" cy="365125"/>
          </a:xfrm>
        </p:spPr>
        <p:txBody>
          <a:bodyPr/>
          <a:lstStyle/>
          <a:p>
            <a:r>
              <a:rPr lang="en-US" sz="1300" b="1" dirty="0"/>
              <a:t>Data on all slides are taken from Erickson, W., Lee, C., von Schrader, S. (2022). Disability Statistics from the 2018 American Community Survey (ACS). Ithaca, NY: Cornell University Yang-Tan Institute (YTI). Retrieved from Cornell University Disability Statistics website: </a:t>
            </a:r>
            <a:r>
              <a:rPr lang="en-US" sz="1300" b="1" dirty="0" err="1"/>
              <a:t>www.disabilitystatistics.org</a:t>
            </a:r>
            <a:endParaRPr lang="en-US" sz="13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9E8-9B56-4474-A114-0EA60E11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BE83FAD-68CC-40C1-B47D-15A472C5CF0C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84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776BB-604C-4748-9D85-FA3B2AB6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545676"/>
            <a:ext cx="7393787" cy="1325562"/>
          </a:xfrm>
        </p:spPr>
        <p:txBody>
          <a:bodyPr>
            <a:normAutofit/>
          </a:bodyPr>
          <a:lstStyle/>
          <a:p>
            <a:r>
              <a:rPr lang="en-US" sz="24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Employment Rates of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Non-Institutionalized People </a:t>
            </a:r>
            <a:r>
              <a:rPr lang="en-US" sz="24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Disabilities, ages 21-64 (2018)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9E8-9B56-4474-A114-0EA60E11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BE83FAD-68CC-40C1-B47D-15A472C5CF0C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22793" y="0"/>
            <a:ext cx="3429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C6A6103-063B-44FE-A41E-6FFCD8C95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632760"/>
              </p:ext>
            </p:extLst>
          </p:nvPr>
        </p:nvGraphicFramePr>
        <p:xfrm>
          <a:off x="993243" y="1828800"/>
          <a:ext cx="7393786" cy="4487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406">
                  <a:extLst>
                    <a:ext uri="{9D8B030D-6E8A-4147-A177-3AD203B41FA5}">
                      <a16:colId xmlns:a16="http://schemas.microsoft.com/office/drawing/2014/main" val="1842503285"/>
                    </a:ext>
                  </a:extLst>
                </a:gridCol>
                <a:gridCol w="1029768">
                  <a:extLst>
                    <a:ext uri="{9D8B030D-6E8A-4147-A177-3AD203B41FA5}">
                      <a16:colId xmlns:a16="http://schemas.microsoft.com/office/drawing/2014/main" val="3774392585"/>
                    </a:ext>
                  </a:extLst>
                </a:gridCol>
                <a:gridCol w="1027040">
                  <a:extLst>
                    <a:ext uri="{9D8B030D-6E8A-4147-A177-3AD203B41FA5}">
                      <a16:colId xmlns:a16="http://schemas.microsoft.com/office/drawing/2014/main" val="4099048726"/>
                    </a:ext>
                  </a:extLst>
                </a:gridCol>
                <a:gridCol w="1027040">
                  <a:extLst>
                    <a:ext uri="{9D8B030D-6E8A-4147-A177-3AD203B41FA5}">
                      <a16:colId xmlns:a16="http://schemas.microsoft.com/office/drawing/2014/main" val="1333491393"/>
                    </a:ext>
                  </a:extLst>
                </a:gridCol>
                <a:gridCol w="1027040">
                  <a:extLst>
                    <a:ext uri="{9D8B030D-6E8A-4147-A177-3AD203B41FA5}">
                      <a16:colId xmlns:a16="http://schemas.microsoft.com/office/drawing/2014/main" val="1554119544"/>
                    </a:ext>
                  </a:extLst>
                </a:gridCol>
                <a:gridCol w="1027040">
                  <a:extLst>
                    <a:ext uri="{9D8B030D-6E8A-4147-A177-3AD203B41FA5}">
                      <a16:colId xmlns:a16="http://schemas.microsoft.com/office/drawing/2014/main" val="1735980569"/>
                    </a:ext>
                  </a:extLst>
                </a:gridCol>
                <a:gridCol w="1038452">
                  <a:extLst>
                    <a:ext uri="{9D8B030D-6E8A-4147-A177-3AD203B41FA5}">
                      <a16:colId xmlns:a16="http://schemas.microsoft.com/office/drawing/2014/main" val="2225923683"/>
                    </a:ext>
                  </a:extLst>
                </a:gridCol>
              </a:tblGrid>
              <a:tr h="12659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</a:rPr>
                        <a:t>Population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</a:rPr>
                        <a:t>Total Number</a:t>
                      </a:r>
                      <a:r>
                        <a:rPr lang="en-US" sz="1500" baseline="0" dirty="0">
                          <a:effectLst/>
                          <a:latin typeface="+mn-lt"/>
                        </a:rPr>
                        <a:t> in U.S. 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% employed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>
                          <a:effectLst/>
                          <a:latin typeface="+mn-lt"/>
                        </a:rPr>
                        <a:t>Number employed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>
                          <a:effectLst/>
                          <a:latin typeface="+mn-lt"/>
                        </a:rPr>
                        <a:t>% employed, full time/ full year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5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Number employed, full time/ full year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</a:rPr>
                        <a:t>Number not employed</a:t>
                      </a:r>
                      <a:endParaRPr lang="en-US" sz="15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2654998404"/>
                  </a:ext>
                </a:extLst>
              </a:tr>
              <a:tr h="4982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Vision 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2621365458"/>
                  </a:ext>
                </a:extLst>
              </a:tr>
              <a:tr h="4982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Hearing 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3550326281"/>
                  </a:ext>
                </a:extLst>
              </a:tr>
              <a:tr h="4982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Ambulatory 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3367852251"/>
                  </a:ext>
                </a:extLst>
              </a:tr>
              <a:tr h="4982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Cognitive</a:t>
                      </a:r>
                      <a:r>
                        <a:rPr lang="en-US" sz="1500" baseline="0">
                          <a:effectLst/>
                          <a:latin typeface="+mn-lt"/>
                        </a:rPr>
                        <a:t> </a:t>
                      </a:r>
                      <a:r>
                        <a:rPr lang="en-US" sz="1500">
                          <a:effectLst/>
                          <a:latin typeface="+mn-lt"/>
                        </a:rPr>
                        <a:t>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2832964799"/>
                  </a:ext>
                </a:extLst>
              </a:tr>
              <a:tr h="4982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</a:rPr>
                        <a:t>Self-care 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r>
                        <a:rPr lang="en-US" sz="1500" baseline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million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550,000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305,000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4204386224"/>
                  </a:ext>
                </a:extLst>
              </a:tr>
              <a:tr h="7300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+mn-ea"/>
                          <a:cs typeface="+mn-cs"/>
                        </a:rPr>
                        <a:t>Independent</a:t>
                      </a:r>
                      <a:r>
                        <a:rPr lang="en-US" sz="1500" baseline="0">
                          <a:effectLst/>
                          <a:latin typeface="+mn-lt"/>
                          <a:ea typeface="+mn-ea"/>
                          <a:cs typeface="+mn-cs"/>
                        </a:rPr>
                        <a:t> Learning Disabilities</a:t>
                      </a:r>
                      <a:endParaRPr lang="en-US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 million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612,000</a:t>
                      </a:r>
                    </a:p>
                  </a:txBody>
                  <a:tcPr marL="55382" marR="5538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 million</a:t>
                      </a:r>
                    </a:p>
                  </a:txBody>
                  <a:tcPr marL="55382" marR="55382" marT="0" marB="0" anchor="ctr"/>
                </a:tc>
                <a:extLst>
                  <a:ext uri="{0D108BD9-81ED-4DB2-BD59-A6C34878D82A}">
                    <a16:rowId xmlns:a16="http://schemas.microsoft.com/office/drawing/2014/main" val="416553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2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776BB-604C-4748-9D85-FA3B2AB6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545676"/>
            <a:ext cx="7393787" cy="132556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Rates of People With and Without Disabilities Who Are Not Working, But Are Looking for Work, ages 21-64 (2018)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9E8-9B56-4474-A114-0EA60E11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BE83FAD-68CC-40C1-B47D-15A472C5CF0C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22793" y="0"/>
            <a:ext cx="3429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C6A6103-063B-44FE-A41E-6FFCD8C95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92660"/>
              </p:ext>
            </p:extLst>
          </p:nvPr>
        </p:nvGraphicFramePr>
        <p:xfrm>
          <a:off x="1331495" y="2319211"/>
          <a:ext cx="6785809" cy="3135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2323">
                  <a:extLst>
                    <a:ext uri="{9D8B030D-6E8A-4147-A177-3AD203B41FA5}">
                      <a16:colId xmlns:a16="http://schemas.microsoft.com/office/drawing/2014/main" val="1842503285"/>
                    </a:ext>
                  </a:extLst>
                </a:gridCol>
                <a:gridCol w="2035743">
                  <a:extLst>
                    <a:ext uri="{9D8B030D-6E8A-4147-A177-3AD203B41FA5}">
                      <a16:colId xmlns:a16="http://schemas.microsoft.com/office/drawing/2014/main" val="3774392585"/>
                    </a:ext>
                  </a:extLst>
                </a:gridCol>
                <a:gridCol w="1465756">
                  <a:extLst>
                    <a:ext uri="{9D8B030D-6E8A-4147-A177-3AD203B41FA5}">
                      <a16:colId xmlns:a16="http://schemas.microsoft.com/office/drawing/2014/main" val="4099048726"/>
                    </a:ext>
                  </a:extLst>
                </a:gridCol>
                <a:gridCol w="1711987">
                  <a:extLst>
                    <a:ext uri="{9D8B030D-6E8A-4147-A177-3AD203B41FA5}">
                      <a16:colId xmlns:a16="http://schemas.microsoft.com/office/drawing/2014/main" val="1333491393"/>
                    </a:ext>
                  </a:extLst>
                </a:gridCol>
              </a:tblGrid>
              <a:tr h="10099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dirty="0">
                          <a:effectLst/>
                        </a:rPr>
                        <a:t>Population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dirty="0">
                          <a:effectLst/>
                        </a:rPr>
                        <a:t>Total Number Not Working in U.S.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Looking for Work</a:t>
                      </a: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Looking for Work</a:t>
                      </a:r>
                    </a:p>
                  </a:txBody>
                  <a:tcPr marL="91405" marR="91405" marT="0" marB="0" anchor="ctr"/>
                </a:tc>
                <a:extLst>
                  <a:ext uri="{0D108BD9-81ED-4DB2-BD59-A6C34878D82A}">
                    <a16:rowId xmlns:a16="http://schemas.microsoft.com/office/drawing/2014/main" val="2654998404"/>
                  </a:ext>
                </a:extLst>
              </a:tr>
              <a:tr h="11151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>
                          <a:effectLst/>
                        </a:rPr>
                        <a:t>People without disabilities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 million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 million</a:t>
                      </a:r>
                    </a:p>
                  </a:txBody>
                  <a:tcPr marL="91405" marR="91405" marT="0" marB="0" anchor="ctr"/>
                </a:tc>
                <a:extLst>
                  <a:ext uri="{0D108BD9-81ED-4DB2-BD59-A6C34878D82A}">
                    <a16:rowId xmlns:a16="http://schemas.microsoft.com/office/drawing/2014/main" val="2621365458"/>
                  </a:ext>
                </a:extLst>
              </a:tr>
              <a:tr h="10099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dirty="0">
                          <a:effectLst/>
                        </a:rPr>
                        <a:t>People with significant disabilities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baseline="0">
                          <a:effectLst/>
                        </a:rPr>
                        <a:t>1</a:t>
                      </a:r>
                      <a:r>
                        <a:rPr lang="en-US" sz="2000">
                          <a:effectLst/>
                        </a:rPr>
                        <a:t>2 million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91405" marR="914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877,400</a:t>
                      </a:r>
                    </a:p>
                  </a:txBody>
                  <a:tcPr marL="91405" marR="91405" marT="0" marB="0" anchor="ctr"/>
                </a:tc>
                <a:extLst>
                  <a:ext uri="{0D108BD9-81ED-4DB2-BD59-A6C34878D82A}">
                    <a16:rowId xmlns:a16="http://schemas.microsoft.com/office/drawing/2014/main" val="420438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50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6569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3776BB-604C-4748-9D85-FA3B2AB6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3" y="545676"/>
            <a:ext cx="7393787" cy="1325562"/>
          </a:xfrm>
        </p:spPr>
        <p:txBody>
          <a:bodyPr>
            <a:normAutofit/>
          </a:bodyPr>
          <a:lstStyle/>
          <a:p>
            <a:r>
              <a:rPr lang="en-US" sz="24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Rates and Numbers of People with Disabilities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Who Are Not Working, But Looking for Work, </a:t>
            </a:r>
            <a:r>
              <a:rPr lang="en-US" sz="2400" b="1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ges 21-64 (2018)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9E8-9B56-4474-A114-0EA60E11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BE83FAD-68CC-40C1-B47D-15A472C5CF0C}" type="slidenum">
              <a:rPr kumimoji="0" lang="en-US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22793" y="0"/>
            <a:ext cx="3429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C6A6103-063B-44FE-A41E-6FFCD8C95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099139"/>
              </p:ext>
            </p:extLst>
          </p:nvPr>
        </p:nvGraphicFramePr>
        <p:xfrm>
          <a:off x="1524000" y="1871237"/>
          <a:ext cx="6144125" cy="4354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836">
                  <a:extLst>
                    <a:ext uri="{9D8B030D-6E8A-4147-A177-3AD203B41FA5}">
                      <a16:colId xmlns:a16="http://schemas.microsoft.com/office/drawing/2014/main" val="1842503285"/>
                    </a:ext>
                  </a:extLst>
                </a:gridCol>
                <a:gridCol w="1275622">
                  <a:extLst>
                    <a:ext uri="{9D8B030D-6E8A-4147-A177-3AD203B41FA5}">
                      <a16:colId xmlns:a16="http://schemas.microsoft.com/office/drawing/2014/main" val="3774392585"/>
                    </a:ext>
                  </a:extLst>
                </a:gridCol>
                <a:gridCol w="1601450">
                  <a:extLst>
                    <a:ext uri="{9D8B030D-6E8A-4147-A177-3AD203B41FA5}">
                      <a16:colId xmlns:a16="http://schemas.microsoft.com/office/drawing/2014/main" val="4099048726"/>
                    </a:ext>
                  </a:extLst>
                </a:gridCol>
                <a:gridCol w="1348217">
                  <a:extLst>
                    <a:ext uri="{9D8B030D-6E8A-4147-A177-3AD203B41FA5}">
                      <a16:colId xmlns:a16="http://schemas.microsoft.com/office/drawing/2014/main" val="1333491393"/>
                    </a:ext>
                  </a:extLst>
                </a:gridCol>
              </a:tblGrid>
              <a:tr h="8199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Population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Total Number</a:t>
                      </a:r>
                      <a:r>
                        <a:rPr lang="en-US" sz="1800" baseline="0" dirty="0">
                          <a:effectLst/>
                          <a:latin typeface="+mn-lt"/>
                        </a:rPr>
                        <a:t> in U.S.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% Looking for Work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Number Looking for</a:t>
                      </a:r>
                      <a:r>
                        <a:rPr lang="en-US" sz="1800" baseline="0" dirty="0">
                          <a:effectLst/>
                          <a:latin typeface="+mn-lt"/>
                        </a:rPr>
                        <a:t> Work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2654998404"/>
                  </a:ext>
                </a:extLst>
              </a:tr>
              <a:tr h="4702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Vision 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 million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2621365458"/>
                  </a:ext>
                </a:extLst>
              </a:tr>
              <a:tr h="559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Hearing 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 million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3550326281"/>
                  </a:ext>
                </a:extLst>
              </a:tr>
              <a:tr h="559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Ambulatory 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 million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3367852251"/>
                  </a:ext>
                </a:extLst>
              </a:tr>
              <a:tr h="559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Cognitive</a:t>
                      </a:r>
                      <a:r>
                        <a:rPr lang="en-US" sz="18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 million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2832964799"/>
                  </a:ext>
                </a:extLst>
              </a:tr>
              <a:tr h="559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Self-care 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million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4204386224"/>
                  </a:ext>
                </a:extLst>
              </a:tr>
              <a:tr h="8199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Independent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Learning Disabilities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 million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250,000</a:t>
                      </a:r>
                    </a:p>
                  </a:txBody>
                  <a:tcPr marL="66812" marR="66812" marT="0" marB="0" anchor="ctr"/>
                </a:tc>
                <a:extLst>
                  <a:ext uri="{0D108BD9-81ED-4DB2-BD59-A6C34878D82A}">
                    <a16:rowId xmlns:a16="http://schemas.microsoft.com/office/drawing/2014/main" val="416553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9100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811E2FF008942A7DC478504736AC4" ma:contentTypeVersion="11" ma:contentTypeDescription="Create a new document." ma:contentTypeScope="" ma:versionID="c4633ecfc70a8285af9d861e218d30d2">
  <xsd:schema xmlns:xsd="http://www.w3.org/2001/XMLSchema" xmlns:xs="http://www.w3.org/2001/XMLSchema" xmlns:p="http://schemas.microsoft.com/office/2006/metadata/properties" xmlns:ns3="9fc75dce-e34e-4b7d-834c-aa5a99ab9968" xmlns:ns4="c6c9b88f-a783-4627-8d0e-79c23692b76b" targetNamespace="http://schemas.microsoft.com/office/2006/metadata/properties" ma:root="true" ma:fieldsID="b4af2ce43389d9e2e34709e272da7c73" ns3:_="" ns4:_="">
    <xsd:import namespace="9fc75dce-e34e-4b7d-834c-aa5a99ab9968"/>
    <xsd:import namespace="c6c9b88f-a783-4627-8d0e-79c23692b76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75dce-e34e-4b7d-834c-aa5a99ab99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c9b88f-a783-4627-8d0e-79c23692b7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BC6057-8928-4E3B-9EFA-FD18C1D68D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260BEE-4FF0-415A-BEA9-87C25B4E9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c75dce-e34e-4b7d-834c-aa5a99ab9968"/>
    <ds:schemaRef ds:uri="c6c9b88f-a783-4627-8d0e-79c23692b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0949E5-77BF-4FD8-B08F-47AAA61462B4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6c9b88f-a783-4627-8d0e-79c23692b76b"/>
    <ds:schemaRef ds:uri="9fc75dce-e34e-4b7d-834c-aa5a99ab9968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540</Words>
  <Application>Microsoft Macintosh PowerPoint</Application>
  <PresentationFormat>On-screen Show (4:3)</PresentationFormat>
  <Paragraphs>130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Times New Roman</vt:lpstr>
      <vt:lpstr>Wingdings 3</vt:lpstr>
      <vt:lpstr>1_Custom Design</vt:lpstr>
      <vt:lpstr>Ion</vt:lpstr>
      <vt:lpstr>2_Custom Design</vt:lpstr>
      <vt:lpstr>3_Custom Design</vt:lpstr>
      <vt:lpstr>Office Theme</vt:lpstr>
      <vt:lpstr>ACS Six Categories of Disability</vt:lpstr>
      <vt:lpstr>Employment Rates of Non-Institutionalized People with and without Significant Disabilities, ages 21-64 (2018)</vt:lpstr>
      <vt:lpstr>Employment Rates of Non-Institutionalized People with Disabilities, ages 21-64 (2018)</vt:lpstr>
      <vt:lpstr>Rates of People With and Without Disabilities Who Are Not Working, But Are Looking for Work, ages 21-64 (2018)</vt:lpstr>
      <vt:lpstr>Rates and Numbers of People with Disabilities Who Are Not Working, But Looking for Work,  ages 21-64 (2018)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Watson [SWatson@AbilityOne.gov]</dc:creator>
  <cp:lastModifiedBy>CHAI R. FELDBLUM</cp:lastModifiedBy>
  <cp:revision>119</cp:revision>
  <dcterms:created xsi:type="dcterms:W3CDTF">2021-08-23T13:41:58Z</dcterms:created>
  <dcterms:modified xsi:type="dcterms:W3CDTF">2022-04-09T04:22:23Z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0x010100139811E2FF008942A7DC478504736AC4</vt:lpwstr>
  </property>
</Properties>
</file>